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9" r:id="rId3"/>
    <p:sldId id="267" r:id="rId4"/>
    <p:sldId id="257" r:id="rId5"/>
    <p:sldId id="268" r:id="rId6"/>
    <p:sldId id="280" r:id="rId7"/>
    <p:sldId id="286" r:id="rId8"/>
    <p:sldId id="284" r:id="rId9"/>
    <p:sldId id="283" r:id="rId10"/>
    <p:sldId id="269" r:id="rId11"/>
    <p:sldId id="270" r:id="rId12"/>
    <p:sldId id="272" r:id="rId13"/>
    <p:sldId id="281" r:id="rId14"/>
    <p:sldId id="273" r:id="rId15"/>
    <p:sldId id="274" r:id="rId16"/>
    <p:sldId id="275" r:id="rId17"/>
    <p:sldId id="276" r:id="rId18"/>
    <p:sldId id="282" r:id="rId19"/>
    <p:sldId id="277" r:id="rId20"/>
    <p:sldId id="278" r:id="rId21"/>
    <p:sldId id="285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9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B60183-3E01-4A80-B3FE-D3C6FD2AAD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TW" altLang="en-US"/>
        </a:p>
      </dgm:t>
    </dgm:pt>
    <dgm:pt modelId="{C7D10870-B85B-4ED4-92AC-F223BF4D3960}">
      <dgm:prSet/>
      <dgm:spPr/>
      <dgm:t>
        <a:bodyPr/>
        <a:lstStyle/>
        <a:p>
          <a:pPr rtl="0"/>
          <a:r>
            <a:rPr lang="en-US" baseline="0" smtClean="0"/>
            <a:t>The above result comes with 64X64 image size. However, the result can’t meet our expectations. (at least 90%</a:t>
          </a:r>
          <a:r>
            <a:rPr lang="zh-TW" baseline="0" smtClean="0"/>
            <a:t>↑</a:t>
          </a:r>
          <a:r>
            <a:rPr lang="en-US" baseline="0" smtClean="0"/>
            <a:t>accuracy.)</a:t>
          </a:r>
          <a:endParaRPr lang="zh-TW"/>
        </a:p>
      </dgm:t>
    </dgm:pt>
    <dgm:pt modelId="{75C14E28-E078-4963-8C44-001F303EF5A6}" type="parTrans" cxnId="{B3026F55-31A6-4139-8D74-2C93AB6202FC}">
      <dgm:prSet/>
      <dgm:spPr/>
      <dgm:t>
        <a:bodyPr/>
        <a:lstStyle/>
        <a:p>
          <a:endParaRPr lang="zh-TW" altLang="en-US"/>
        </a:p>
      </dgm:t>
    </dgm:pt>
    <dgm:pt modelId="{57D087E5-68D4-4427-806A-6345C1D3A047}" type="sibTrans" cxnId="{B3026F55-31A6-4139-8D74-2C93AB6202FC}">
      <dgm:prSet/>
      <dgm:spPr/>
      <dgm:t>
        <a:bodyPr/>
        <a:lstStyle/>
        <a:p>
          <a:endParaRPr lang="zh-TW" altLang="en-US"/>
        </a:p>
      </dgm:t>
    </dgm:pt>
    <dgm:pt modelId="{559B6218-7572-4C00-A167-50F27E5D81C2}">
      <dgm:prSet/>
      <dgm:spPr/>
      <dgm:t>
        <a:bodyPr/>
        <a:lstStyle/>
        <a:p>
          <a:pPr rtl="0"/>
          <a:r>
            <a:rPr lang="en-US" baseline="0" smtClean="0"/>
            <a:t>We</a:t>
          </a:r>
          <a:r>
            <a:rPr lang="zh-TW" baseline="0" smtClean="0"/>
            <a:t> </a:t>
          </a:r>
          <a:r>
            <a:rPr lang="en-US" baseline="0" smtClean="0"/>
            <a:t>use</a:t>
          </a:r>
          <a:r>
            <a:rPr lang="zh-TW" baseline="0" smtClean="0"/>
            <a:t> </a:t>
          </a:r>
          <a:r>
            <a:rPr lang="en-US" baseline="0" smtClean="0"/>
            <a:t>bigger</a:t>
          </a:r>
          <a:r>
            <a:rPr lang="zh-TW" baseline="0" smtClean="0"/>
            <a:t> </a:t>
          </a:r>
          <a:r>
            <a:rPr lang="en-US" baseline="0" smtClean="0"/>
            <a:t>image size</a:t>
          </a:r>
          <a:r>
            <a:rPr lang="zh-TW" baseline="0" smtClean="0"/>
            <a:t> </a:t>
          </a:r>
          <a:r>
            <a:rPr lang="en-US" baseline="0" smtClean="0"/>
            <a:t>256x256</a:t>
          </a:r>
          <a:r>
            <a:rPr lang="zh-TW" baseline="0" smtClean="0"/>
            <a:t> </a:t>
          </a:r>
          <a:r>
            <a:rPr lang="en-US" baseline="0" smtClean="0"/>
            <a:t>as our input image.</a:t>
          </a:r>
          <a:endParaRPr lang="zh-TW"/>
        </a:p>
      </dgm:t>
    </dgm:pt>
    <dgm:pt modelId="{AFF8D065-F2D5-444E-82F5-C1668DC60354}" type="parTrans" cxnId="{62A26D73-DABB-4729-BE60-FFE8A37E1B92}">
      <dgm:prSet/>
      <dgm:spPr/>
      <dgm:t>
        <a:bodyPr/>
        <a:lstStyle/>
        <a:p>
          <a:endParaRPr lang="zh-TW" altLang="en-US"/>
        </a:p>
      </dgm:t>
    </dgm:pt>
    <dgm:pt modelId="{E4DC80F8-AF1C-4558-A5CA-7E5B3C0BFC65}" type="sibTrans" cxnId="{62A26D73-DABB-4729-BE60-FFE8A37E1B92}">
      <dgm:prSet/>
      <dgm:spPr/>
      <dgm:t>
        <a:bodyPr/>
        <a:lstStyle/>
        <a:p>
          <a:endParaRPr lang="zh-TW" altLang="en-US"/>
        </a:p>
      </dgm:t>
    </dgm:pt>
    <dgm:pt modelId="{1A2B1D1C-3D01-418D-A9EB-BFDA2F2F7827}">
      <dgm:prSet/>
      <dgm:spPr/>
      <dgm:t>
        <a:bodyPr/>
        <a:lstStyle/>
        <a:p>
          <a:pPr rtl="0"/>
          <a:r>
            <a:rPr lang="en-US" baseline="0" smtClean="0"/>
            <a:t>Try other methods like CNN, Adaboost, etc.</a:t>
          </a:r>
          <a:endParaRPr lang="zh-TW"/>
        </a:p>
      </dgm:t>
    </dgm:pt>
    <dgm:pt modelId="{2B631481-3ADD-40EE-8D27-FF4180B71CDB}" type="parTrans" cxnId="{84B938CE-CE73-41A9-91DB-579E42A433B7}">
      <dgm:prSet/>
      <dgm:spPr/>
      <dgm:t>
        <a:bodyPr/>
        <a:lstStyle/>
        <a:p>
          <a:endParaRPr lang="zh-TW" altLang="en-US"/>
        </a:p>
      </dgm:t>
    </dgm:pt>
    <dgm:pt modelId="{4BF92DA7-22A5-4294-8ECC-173DB662C544}" type="sibTrans" cxnId="{84B938CE-CE73-41A9-91DB-579E42A433B7}">
      <dgm:prSet/>
      <dgm:spPr/>
      <dgm:t>
        <a:bodyPr/>
        <a:lstStyle/>
        <a:p>
          <a:endParaRPr lang="zh-TW" altLang="en-US"/>
        </a:p>
      </dgm:t>
    </dgm:pt>
    <dgm:pt modelId="{2DF4FDE1-9FCB-48E5-BE62-22F37572A0A6}" type="pres">
      <dgm:prSet presAssocID="{4BB60183-3E01-4A80-B3FE-D3C6FD2AAD68}" presName="linear" presStyleCnt="0">
        <dgm:presLayoutVars>
          <dgm:animLvl val="lvl"/>
          <dgm:resizeHandles val="exact"/>
        </dgm:presLayoutVars>
      </dgm:prSet>
      <dgm:spPr/>
    </dgm:pt>
    <dgm:pt modelId="{0D26F1BB-B130-400B-90D8-618AF5F802C3}" type="pres">
      <dgm:prSet presAssocID="{C7D10870-B85B-4ED4-92AC-F223BF4D39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96E82F8-9C3B-4D04-98BA-E4EFFE9A8CB6}" type="pres">
      <dgm:prSet presAssocID="{57D087E5-68D4-4427-806A-6345C1D3A047}" presName="spacer" presStyleCnt="0"/>
      <dgm:spPr/>
    </dgm:pt>
    <dgm:pt modelId="{462D0693-85EF-4D16-9501-6040F55B6B31}" type="pres">
      <dgm:prSet presAssocID="{559B6218-7572-4C00-A167-50F27E5D81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6F2984-A474-47F8-803E-80C8F93228D2}" type="pres">
      <dgm:prSet presAssocID="{E4DC80F8-AF1C-4558-A5CA-7E5B3C0BFC65}" presName="spacer" presStyleCnt="0"/>
      <dgm:spPr/>
    </dgm:pt>
    <dgm:pt modelId="{25284DA6-EAD6-4686-91E7-602C77274E1F}" type="pres">
      <dgm:prSet presAssocID="{1A2B1D1C-3D01-418D-A9EB-BFDA2F2F782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F9485AD-C621-4935-8A12-17D10FC47F05}" type="presOf" srcId="{559B6218-7572-4C00-A167-50F27E5D81C2}" destId="{462D0693-85EF-4D16-9501-6040F55B6B31}" srcOrd="0" destOrd="0" presId="urn:microsoft.com/office/officeart/2005/8/layout/vList2"/>
    <dgm:cxn modelId="{31065DB0-6C02-4B02-BC7C-4692C9E057F5}" type="presOf" srcId="{4BB60183-3E01-4A80-B3FE-D3C6FD2AAD68}" destId="{2DF4FDE1-9FCB-48E5-BE62-22F37572A0A6}" srcOrd="0" destOrd="0" presId="urn:microsoft.com/office/officeart/2005/8/layout/vList2"/>
    <dgm:cxn modelId="{E511DE1A-0C26-412C-8EB7-512B15D2EA8F}" type="presOf" srcId="{1A2B1D1C-3D01-418D-A9EB-BFDA2F2F7827}" destId="{25284DA6-EAD6-4686-91E7-602C77274E1F}" srcOrd="0" destOrd="0" presId="urn:microsoft.com/office/officeart/2005/8/layout/vList2"/>
    <dgm:cxn modelId="{62A26D73-DABB-4729-BE60-FFE8A37E1B92}" srcId="{4BB60183-3E01-4A80-B3FE-D3C6FD2AAD68}" destId="{559B6218-7572-4C00-A167-50F27E5D81C2}" srcOrd="1" destOrd="0" parTransId="{AFF8D065-F2D5-444E-82F5-C1668DC60354}" sibTransId="{E4DC80F8-AF1C-4558-A5CA-7E5B3C0BFC65}"/>
    <dgm:cxn modelId="{491EB7EC-2348-42B9-BA15-523ADECBEE87}" type="presOf" srcId="{C7D10870-B85B-4ED4-92AC-F223BF4D3960}" destId="{0D26F1BB-B130-400B-90D8-618AF5F802C3}" srcOrd="0" destOrd="0" presId="urn:microsoft.com/office/officeart/2005/8/layout/vList2"/>
    <dgm:cxn modelId="{84B938CE-CE73-41A9-91DB-579E42A433B7}" srcId="{4BB60183-3E01-4A80-B3FE-D3C6FD2AAD68}" destId="{1A2B1D1C-3D01-418D-A9EB-BFDA2F2F7827}" srcOrd="2" destOrd="0" parTransId="{2B631481-3ADD-40EE-8D27-FF4180B71CDB}" sibTransId="{4BF92DA7-22A5-4294-8ECC-173DB662C544}"/>
    <dgm:cxn modelId="{B3026F55-31A6-4139-8D74-2C93AB6202FC}" srcId="{4BB60183-3E01-4A80-B3FE-D3C6FD2AAD68}" destId="{C7D10870-B85B-4ED4-92AC-F223BF4D3960}" srcOrd="0" destOrd="0" parTransId="{75C14E28-E078-4963-8C44-001F303EF5A6}" sibTransId="{57D087E5-68D4-4427-806A-6345C1D3A047}"/>
    <dgm:cxn modelId="{D5740839-63FD-43E7-B3A6-64947E002886}" type="presParOf" srcId="{2DF4FDE1-9FCB-48E5-BE62-22F37572A0A6}" destId="{0D26F1BB-B130-400B-90D8-618AF5F802C3}" srcOrd="0" destOrd="0" presId="urn:microsoft.com/office/officeart/2005/8/layout/vList2"/>
    <dgm:cxn modelId="{4A821B48-51C2-4A32-8FAD-EDCB05EC9A4C}" type="presParOf" srcId="{2DF4FDE1-9FCB-48E5-BE62-22F37572A0A6}" destId="{196E82F8-9C3B-4D04-98BA-E4EFFE9A8CB6}" srcOrd="1" destOrd="0" presId="urn:microsoft.com/office/officeart/2005/8/layout/vList2"/>
    <dgm:cxn modelId="{1FCBDD03-185B-4A50-B43B-A5E80A441D04}" type="presParOf" srcId="{2DF4FDE1-9FCB-48E5-BE62-22F37572A0A6}" destId="{462D0693-85EF-4D16-9501-6040F55B6B31}" srcOrd="2" destOrd="0" presId="urn:microsoft.com/office/officeart/2005/8/layout/vList2"/>
    <dgm:cxn modelId="{D056C03A-894E-4DD9-9956-0E478AD44B91}" type="presParOf" srcId="{2DF4FDE1-9FCB-48E5-BE62-22F37572A0A6}" destId="{BD6F2984-A474-47F8-803E-80C8F93228D2}" srcOrd="3" destOrd="0" presId="urn:microsoft.com/office/officeart/2005/8/layout/vList2"/>
    <dgm:cxn modelId="{EF9F9645-4169-46A0-B989-D95BA6CF059F}" type="presParOf" srcId="{2DF4FDE1-9FCB-48E5-BE62-22F37572A0A6}" destId="{25284DA6-EAD6-4686-91E7-602C77274E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6CD926-E8FB-4B83-92C8-63B24F52CA20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zh-TW" altLang="en-US"/>
        </a:p>
      </dgm:t>
    </dgm:pt>
    <dgm:pt modelId="{4D5F73F2-CA2E-49AA-A7D6-E5402E4831B5}">
      <dgm:prSet/>
      <dgm:spPr/>
      <dgm:t>
        <a:bodyPr/>
        <a:lstStyle/>
        <a:p>
          <a:pPr rtl="0"/>
          <a:r>
            <a:rPr lang="en-US" baseline="0" dirty="0" smtClean="0"/>
            <a:t>Data Collecting</a:t>
          </a:r>
          <a:endParaRPr lang="zh-TW" dirty="0"/>
        </a:p>
      </dgm:t>
    </dgm:pt>
    <dgm:pt modelId="{C9E33455-FCDB-472A-9448-27D358B6F2CB}" type="parTrans" cxnId="{72F6C9BF-3C09-4809-A55A-349DAE5F0227}">
      <dgm:prSet/>
      <dgm:spPr/>
      <dgm:t>
        <a:bodyPr/>
        <a:lstStyle/>
        <a:p>
          <a:endParaRPr lang="zh-TW" altLang="en-US"/>
        </a:p>
      </dgm:t>
    </dgm:pt>
    <dgm:pt modelId="{40BE676C-5613-4082-8B02-A3857D09349B}" type="sibTrans" cxnId="{72F6C9BF-3C09-4809-A55A-349DAE5F0227}">
      <dgm:prSet/>
      <dgm:spPr/>
      <dgm:t>
        <a:bodyPr/>
        <a:lstStyle/>
        <a:p>
          <a:endParaRPr lang="zh-TW" altLang="en-US"/>
        </a:p>
      </dgm:t>
    </dgm:pt>
    <dgm:pt modelId="{76559B1A-F1D3-4DAF-8AFB-17189024B67C}">
      <dgm:prSet/>
      <dgm:spPr/>
      <dgm:t>
        <a:bodyPr/>
        <a:lstStyle/>
        <a:p>
          <a:pPr rtl="0"/>
          <a:r>
            <a:rPr lang="en-US" baseline="0" dirty="0" smtClean="0"/>
            <a:t>Data Pre-processing</a:t>
          </a:r>
          <a:endParaRPr lang="zh-TW" dirty="0"/>
        </a:p>
      </dgm:t>
    </dgm:pt>
    <dgm:pt modelId="{DB9A07C6-D6DB-44B3-B484-2EB8AA7442B5}" type="parTrans" cxnId="{EE7951C6-88B6-4430-8825-217C9AE4C157}">
      <dgm:prSet/>
      <dgm:spPr/>
      <dgm:t>
        <a:bodyPr/>
        <a:lstStyle/>
        <a:p>
          <a:endParaRPr lang="zh-TW" altLang="en-US"/>
        </a:p>
      </dgm:t>
    </dgm:pt>
    <dgm:pt modelId="{29DF964D-0C40-4E66-87A2-88A82EBE175B}" type="sibTrans" cxnId="{EE7951C6-88B6-4430-8825-217C9AE4C157}">
      <dgm:prSet/>
      <dgm:spPr/>
      <dgm:t>
        <a:bodyPr/>
        <a:lstStyle/>
        <a:p>
          <a:endParaRPr lang="zh-TW" altLang="en-US"/>
        </a:p>
      </dgm:t>
    </dgm:pt>
    <dgm:pt modelId="{EA721987-9A96-46EC-89EA-CC980E2B045B}">
      <dgm:prSet/>
      <dgm:spPr/>
      <dgm:t>
        <a:bodyPr/>
        <a:lstStyle/>
        <a:p>
          <a:pPr rtl="0"/>
          <a:r>
            <a:rPr lang="en-US" baseline="0" smtClean="0"/>
            <a:t>Model Selection</a:t>
          </a:r>
          <a:endParaRPr lang="zh-TW"/>
        </a:p>
      </dgm:t>
    </dgm:pt>
    <dgm:pt modelId="{F8C0FABB-E8C2-4F71-B155-9D2A847A8238}" type="parTrans" cxnId="{12E0C62F-1F64-4B11-8007-DFBB52CD8CDF}">
      <dgm:prSet/>
      <dgm:spPr/>
      <dgm:t>
        <a:bodyPr/>
        <a:lstStyle/>
        <a:p>
          <a:endParaRPr lang="zh-TW" altLang="en-US"/>
        </a:p>
      </dgm:t>
    </dgm:pt>
    <dgm:pt modelId="{A24C985E-767E-4E0A-A10B-5A0225CF1012}" type="sibTrans" cxnId="{12E0C62F-1F64-4B11-8007-DFBB52CD8CDF}">
      <dgm:prSet/>
      <dgm:spPr/>
      <dgm:t>
        <a:bodyPr/>
        <a:lstStyle/>
        <a:p>
          <a:endParaRPr lang="zh-TW" altLang="en-US"/>
        </a:p>
      </dgm:t>
    </dgm:pt>
    <dgm:pt modelId="{59C4802F-B9D4-4026-9E16-0CD417EFFE7E}">
      <dgm:prSet/>
      <dgm:spPr/>
      <dgm:t>
        <a:bodyPr/>
        <a:lstStyle/>
        <a:p>
          <a:pPr rtl="0"/>
          <a:r>
            <a:rPr lang="en-US" baseline="0" smtClean="0"/>
            <a:t>Model Training</a:t>
          </a:r>
          <a:endParaRPr lang="zh-TW"/>
        </a:p>
      </dgm:t>
    </dgm:pt>
    <dgm:pt modelId="{7699C2CD-A59A-4E20-89B1-293FF48AC89B}" type="parTrans" cxnId="{62EB3448-81B8-4690-AB01-1D7F178CF16C}">
      <dgm:prSet/>
      <dgm:spPr/>
      <dgm:t>
        <a:bodyPr/>
        <a:lstStyle/>
        <a:p>
          <a:endParaRPr lang="zh-TW" altLang="en-US"/>
        </a:p>
      </dgm:t>
    </dgm:pt>
    <dgm:pt modelId="{C59CC051-20D6-47AD-BB77-C04F0BB68F87}" type="sibTrans" cxnId="{62EB3448-81B8-4690-AB01-1D7F178CF16C}">
      <dgm:prSet/>
      <dgm:spPr/>
      <dgm:t>
        <a:bodyPr/>
        <a:lstStyle/>
        <a:p>
          <a:endParaRPr lang="zh-TW" altLang="en-US"/>
        </a:p>
      </dgm:t>
    </dgm:pt>
    <dgm:pt modelId="{151A334B-B082-4EBF-AD58-2C62CFBD9D0A}">
      <dgm:prSet/>
      <dgm:spPr/>
      <dgm:t>
        <a:bodyPr/>
        <a:lstStyle/>
        <a:p>
          <a:pPr rtl="0"/>
          <a:r>
            <a:rPr lang="en-US" baseline="0" smtClean="0"/>
            <a:t>Model Evaluation</a:t>
          </a:r>
          <a:endParaRPr lang="zh-TW"/>
        </a:p>
      </dgm:t>
    </dgm:pt>
    <dgm:pt modelId="{1F5B8C13-CBF5-42EF-8214-BBF8079953A5}" type="parTrans" cxnId="{B7EBC437-511F-4482-8705-70F7CE1D981E}">
      <dgm:prSet/>
      <dgm:spPr/>
      <dgm:t>
        <a:bodyPr/>
        <a:lstStyle/>
        <a:p>
          <a:endParaRPr lang="zh-TW" altLang="en-US"/>
        </a:p>
      </dgm:t>
    </dgm:pt>
    <dgm:pt modelId="{8F0EB400-41CF-4CCB-8AA8-51C73D9253F2}" type="sibTrans" cxnId="{B7EBC437-511F-4482-8705-70F7CE1D981E}">
      <dgm:prSet/>
      <dgm:spPr/>
      <dgm:t>
        <a:bodyPr/>
        <a:lstStyle/>
        <a:p>
          <a:endParaRPr lang="zh-TW" altLang="en-US"/>
        </a:p>
      </dgm:t>
    </dgm:pt>
    <dgm:pt modelId="{AAEBC318-23E9-49AA-B710-9B84E17BD3E5}" type="pres">
      <dgm:prSet presAssocID="{476CD926-E8FB-4B83-92C8-63B24F52CA20}" presName="Name0" presStyleCnt="0">
        <dgm:presLayoutVars>
          <dgm:dir/>
          <dgm:resizeHandles val="exact"/>
        </dgm:presLayoutVars>
      </dgm:prSet>
      <dgm:spPr/>
    </dgm:pt>
    <dgm:pt modelId="{91BA0B0B-7D66-4D10-90AB-8E613FACF82B}" type="pres">
      <dgm:prSet presAssocID="{4D5F73F2-CA2E-49AA-A7D6-E5402E4831B5}" presName="node" presStyleLbl="node1" presStyleIdx="0" presStyleCnt="5">
        <dgm:presLayoutVars>
          <dgm:bulletEnabled val="1"/>
        </dgm:presLayoutVars>
      </dgm:prSet>
      <dgm:spPr/>
    </dgm:pt>
    <dgm:pt modelId="{8F187C3A-B394-4A8B-93E3-E9060128AF65}" type="pres">
      <dgm:prSet presAssocID="{40BE676C-5613-4082-8B02-A3857D09349B}" presName="sibTrans" presStyleLbl="sibTrans2D1" presStyleIdx="0" presStyleCnt="4"/>
      <dgm:spPr/>
    </dgm:pt>
    <dgm:pt modelId="{72DFC7A1-8450-441A-BAA3-18E412E71289}" type="pres">
      <dgm:prSet presAssocID="{40BE676C-5613-4082-8B02-A3857D09349B}" presName="connectorText" presStyleLbl="sibTrans2D1" presStyleIdx="0" presStyleCnt="4"/>
      <dgm:spPr/>
    </dgm:pt>
    <dgm:pt modelId="{258C2F92-4A42-4BBC-85E1-CEC0DB8BD063}" type="pres">
      <dgm:prSet presAssocID="{76559B1A-F1D3-4DAF-8AFB-17189024B67C}" presName="node" presStyleLbl="node1" presStyleIdx="1" presStyleCnt="5">
        <dgm:presLayoutVars>
          <dgm:bulletEnabled val="1"/>
        </dgm:presLayoutVars>
      </dgm:prSet>
      <dgm:spPr/>
    </dgm:pt>
    <dgm:pt modelId="{3E7A8ACC-D80C-4384-A375-7C0C96708671}" type="pres">
      <dgm:prSet presAssocID="{29DF964D-0C40-4E66-87A2-88A82EBE175B}" presName="sibTrans" presStyleLbl="sibTrans2D1" presStyleIdx="1" presStyleCnt="4"/>
      <dgm:spPr/>
    </dgm:pt>
    <dgm:pt modelId="{A2365AFE-2B94-4AF1-988F-F0BDA2CCE39C}" type="pres">
      <dgm:prSet presAssocID="{29DF964D-0C40-4E66-87A2-88A82EBE175B}" presName="connectorText" presStyleLbl="sibTrans2D1" presStyleIdx="1" presStyleCnt="4"/>
      <dgm:spPr/>
    </dgm:pt>
    <dgm:pt modelId="{5EBADCCD-F4D7-4874-B7CB-4C7E07A8295B}" type="pres">
      <dgm:prSet presAssocID="{EA721987-9A96-46EC-89EA-CC980E2B045B}" presName="node" presStyleLbl="node1" presStyleIdx="2" presStyleCnt="5">
        <dgm:presLayoutVars>
          <dgm:bulletEnabled val="1"/>
        </dgm:presLayoutVars>
      </dgm:prSet>
      <dgm:spPr/>
    </dgm:pt>
    <dgm:pt modelId="{7C59FBC7-7554-4DD4-9BE0-6DAB30DBE846}" type="pres">
      <dgm:prSet presAssocID="{A24C985E-767E-4E0A-A10B-5A0225CF1012}" presName="sibTrans" presStyleLbl="sibTrans2D1" presStyleIdx="2" presStyleCnt="4"/>
      <dgm:spPr/>
    </dgm:pt>
    <dgm:pt modelId="{D5D4F40C-A302-44E7-9B6F-38CB7B1DAE36}" type="pres">
      <dgm:prSet presAssocID="{A24C985E-767E-4E0A-A10B-5A0225CF1012}" presName="connectorText" presStyleLbl="sibTrans2D1" presStyleIdx="2" presStyleCnt="4"/>
      <dgm:spPr/>
    </dgm:pt>
    <dgm:pt modelId="{680EFFF3-F4DF-4DBD-AC26-E0F85DC77736}" type="pres">
      <dgm:prSet presAssocID="{59C4802F-B9D4-4026-9E16-0CD417EFFE7E}" presName="node" presStyleLbl="node1" presStyleIdx="3" presStyleCnt="5">
        <dgm:presLayoutVars>
          <dgm:bulletEnabled val="1"/>
        </dgm:presLayoutVars>
      </dgm:prSet>
      <dgm:spPr/>
    </dgm:pt>
    <dgm:pt modelId="{8996DD5C-54ED-441F-8068-1F757B144B77}" type="pres">
      <dgm:prSet presAssocID="{C59CC051-20D6-47AD-BB77-C04F0BB68F87}" presName="sibTrans" presStyleLbl="sibTrans2D1" presStyleIdx="3" presStyleCnt="4"/>
      <dgm:spPr/>
    </dgm:pt>
    <dgm:pt modelId="{2C926716-5AA4-4DF7-B92C-8DD5A7E289F0}" type="pres">
      <dgm:prSet presAssocID="{C59CC051-20D6-47AD-BB77-C04F0BB68F87}" presName="connectorText" presStyleLbl="sibTrans2D1" presStyleIdx="3" presStyleCnt="4"/>
      <dgm:spPr/>
    </dgm:pt>
    <dgm:pt modelId="{000E456A-FE1F-4235-BE8B-C5CAF788BD8E}" type="pres">
      <dgm:prSet presAssocID="{151A334B-B082-4EBF-AD58-2C62CFBD9D0A}" presName="node" presStyleLbl="node1" presStyleIdx="4" presStyleCnt="5">
        <dgm:presLayoutVars>
          <dgm:bulletEnabled val="1"/>
        </dgm:presLayoutVars>
      </dgm:prSet>
      <dgm:spPr/>
    </dgm:pt>
  </dgm:ptLst>
  <dgm:cxnLst>
    <dgm:cxn modelId="{78242723-ABB7-4C5C-B74C-1FAB0B4D2557}" type="presOf" srcId="{4D5F73F2-CA2E-49AA-A7D6-E5402E4831B5}" destId="{91BA0B0B-7D66-4D10-90AB-8E613FACF82B}" srcOrd="0" destOrd="0" presId="urn:microsoft.com/office/officeart/2005/8/layout/process1"/>
    <dgm:cxn modelId="{8AA45899-41CF-4F6A-80E7-360A25BD3E4E}" type="presOf" srcId="{C59CC051-20D6-47AD-BB77-C04F0BB68F87}" destId="{2C926716-5AA4-4DF7-B92C-8DD5A7E289F0}" srcOrd="1" destOrd="0" presId="urn:microsoft.com/office/officeart/2005/8/layout/process1"/>
    <dgm:cxn modelId="{E9735E06-9396-4E91-B061-4D21DFFC1F8C}" type="presOf" srcId="{C59CC051-20D6-47AD-BB77-C04F0BB68F87}" destId="{8996DD5C-54ED-441F-8068-1F757B144B77}" srcOrd="0" destOrd="0" presId="urn:microsoft.com/office/officeart/2005/8/layout/process1"/>
    <dgm:cxn modelId="{3D3139C4-E748-4243-9351-D96708E080FC}" type="presOf" srcId="{151A334B-B082-4EBF-AD58-2C62CFBD9D0A}" destId="{000E456A-FE1F-4235-BE8B-C5CAF788BD8E}" srcOrd="0" destOrd="0" presId="urn:microsoft.com/office/officeart/2005/8/layout/process1"/>
    <dgm:cxn modelId="{1D009BCD-16C5-480B-B8A1-3ACC1183DD7C}" type="presOf" srcId="{40BE676C-5613-4082-8B02-A3857D09349B}" destId="{72DFC7A1-8450-441A-BAA3-18E412E71289}" srcOrd="1" destOrd="0" presId="urn:microsoft.com/office/officeart/2005/8/layout/process1"/>
    <dgm:cxn modelId="{6B6EAF56-3801-470A-AEAB-FEEEE3AC9157}" type="presOf" srcId="{476CD926-E8FB-4B83-92C8-63B24F52CA20}" destId="{AAEBC318-23E9-49AA-B710-9B84E17BD3E5}" srcOrd="0" destOrd="0" presId="urn:microsoft.com/office/officeart/2005/8/layout/process1"/>
    <dgm:cxn modelId="{83FDC0D8-9DFC-492C-A9F7-54A8966CE7FA}" type="presOf" srcId="{A24C985E-767E-4E0A-A10B-5A0225CF1012}" destId="{7C59FBC7-7554-4DD4-9BE0-6DAB30DBE846}" srcOrd="0" destOrd="0" presId="urn:microsoft.com/office/officeart/2005/8/layout/process1"/>
    <dgm:cxn modelId="{451A628C-43E0-485B-B6C2-327DE33B3E7B}" type="presOf" srcId="{40BE676C-5613-4082-8B02-A3857D09349B}" destId="{8F187C3A-B394-4A8B-93E3-E9060128AF65}" srcOrd="0" destOrd="0" presId="urn:microsoft.com/office/officeart/2005/8/layout/process1"/>
    <dgm:cxn modelId="{12E0C62F-1F64-4B11-8007-DFBB52CD8CDF}" srcId="{476CD926-E8FB-4B83-92C8-63B24F52CA20}" destId="{EA721987-9A96-46EC-89EA-CC980E2B045B}" srcOrd="2" destOrd="0" parTransId="{F8C0FABB-E8C2-4F71-B155-9D2A847A8238}" sibTransId="{A24C985E-767E-4E0A-A10B-5A0225CF1012}"/>
    <dgm:cxn modelId="{FCB8B418-B8FB-4F8E-9AA3-7E8595F34298}" type="presOf" srcId="{EA721987-9A96-46EC-89EA-CC980E2B045B}" destId="{5EBADCCD-F4D7-4874-B7CB-4C7E07A8295B}" srcOrd="0" destOrd="0" presId="urn:microsoft.com/office/officeart/2005/8/layout/process1"/>
    <dgm:cxn modelId="{0E119C75-4EFB-4E5C-99A0-09808B233185}" type="presOf" srcId="{29DF964D-0C40-4E66-87A2-88A82EBE175B}" destId="{A2365AFE-2B94-4AF1-988F-F0BDA2CCE39C}" srcOrd="1" destOrd="0" presId="urn:microsoft.com/office/officeart/2005/8/layout/process1"/>
    <dgm:cxn modelId="{3600594A-D122-4774-B9DD-19E566C34EB5}" type="presOf" srcId="{29DF964D-0C40-4E66-87A2-88A82EBE175B}" destId="{3E7A8ACC-D80C-4384-A375-7C0C96708671}" srcOrd="0" destOrd="0" presId="urn:microsoft.com/office/officeart/2005/8/layout/process1"/>
    <dgm:cxn modelId="{0D04E70E-B3B8-41E2-8E3B-C5696E7AD0A5}" type="presOf" srcId="{59C4802F-B9D4-4026-9E16-0CD417EFFE7E}" destId="{680EFFF3-F4DF-4DBD-AC26-E0F85DC77736}" srcOrd="0" destOrd="0" presId="urn:microsoft.com/office/officeart/2005/8/layout/process1"/>
    <dgm:cxn modelId="{663E04DA-97E7-48F5-B7A6-44423B5F77E7}" type="presOf" srcId="{A24C985E-767E-4E0A-A10B-5A0225CF1012}" destId="{D5D4F40C-A302-44E7-9B6F-38CB7B1DAE36}" srcOrd="1" destOrd="0" presId="urn:microsoft.com/office/officeart/2005/8/layout/process1"/>
    <dgm:cxn modelId="{7CDECD49-DA8A-4696-82D2-8294BA84873B}" type="presOf" srcId="{76559B1A-F1D3-4DAF-8AFB-17189024B67C}" destId="{258C2F92-4A42-4BBC-85E1-CEC0DB8BD063}" srcOrd="0" destOrd="0" presId="urn:microsoft.com/office/officeart/2005/8/layout/process1"/>
    <dgm:cxn modelId="{72F6C9BF-3C09-4809-A55A-349DAE5F0227}" srcId="{476CD926-E8FB-4B83-92C8-63B24F52CA20}" destId="{4D5F73F2-CA2E-49AA-A7D6-E5402E4831B5}" srcOrd="0" destOrd="0" parTransId="{C9E33455-FCDB-472A-9448-27D358B6F2CB}" sibTransId="{40BE676C-5613-4082-8B02-A3857D09349B}"/>
    <dgm:cxn modelId="{EE7951C6-88B6-4430-8825-217C9AE4C157}" srcId="{476CD926-E8FB-4B83-92C8-63B24F52CA20}" destId="{76559B1A-F1D3-4DAF-8AFB-17189024B67C}" srcOrd="1" destOrd="0" parTransId="{DB9A07C6-D6DB-44B3-B484-2EB8AA7442B5}" sibTransId="{29DF964D-0C40-4E66-87A2-88A82EBE175B}"/>
    <dgm:cxn modelId="{62EB3448-81B8-4690-AB01-1D7F178CF16C}" srcId="{476CD926-E8FB-4B83-92C8-63B24F52CA20}" destId="{59C4802F-B9D4-4026-9E16-0CD417EFFE7E}" srcOrd="3" destOrd="0" parTransId="{7699C2CD-A59A-4E20-89B1-293FF48AC89B}" sibTransId="{C59CC051-20D6-47AD-BB77-C04F0BB68F87}"/>
    <dgm:cxn modelId="{B7EBC437-511F-4482-8705-70F7CE1D981E}" srcId="{476CD926-E8FB-4B83-92C8-63B24F52CA20}" destId="{151A334B-B082-4EBF-AD58-2C62CFBD9D0A}" srcOrd="4" destOrd="0" parTransId="{1F5B8C13-CBF5-42EF-8214-BBF8079953A5}" sibTransId="{8F0EB400-41CF-4CCB-8AA8-51C73D9253F2}"/>
    <dgm:cxn modelId="{9C3BC6BB-020F-4C72-AF3D-CCA9EB9E2BAD}" type="presParOf" srcId="{AAEBC318-23E9-49AA-B710-9B84E17BD3E5}" destId="{91BA0B0B-7D66-4D10-90AB-8E613FACF82B}" srcOrd="0" destOrd="0" presId="urn:microsoft.com/office/officeart/2005/8/layout/process1"/>
    <dgm:cxn modelId="{15CEA0F5-1DBF-4BB5-96D0-41B9055D8FEE}" type="presParOf" srcId="{AAEBC318-23E9-49AA-B710-9B84E17BD3E5}" destId="{8F187C3A-B394-4A8B-93E3-E9060128AF65}" srcOrd="1" destOrd="0" presId="urn:microsoft.com/office/officeart/2005/8/layout/process1"/>
    <dgm:cxn modelId="{997002E6-75B2-44A9-94ED-AC3029781523}" type="presParOf" srcId="{8F187C3A-B394-4A8B-93E3-E9060128AF65}" destId="{72DFC7A1-8450-441A-BAA3-18E412E71289}" srcOrd="0" destOrd="0" presId="urn:microsoft.com/office/officeart/2005/8/layout/process1"/>
    <dgm:cxn modelId="{A2E296C0-5528-4432-8264-0FBB885820E9}" type="presParOf" srcId="{AAEBC318-23E9-49AA-B710-9B84E17BD3E5}" destId="{258C2F92-4A42-4BBC-85E1-CEC0DB8BD063}" srcOrd="2" destOrd="0" presId="urn:microsoft.com/office/officeart/2005/8/layout/process1"/>
    <dgm:cxn modelId="{AF5BC069-708F-4FF7-AA10-E85D3A43ECD0}" type="presParOf" srcId="{AAEBC318-23E9-49AA-B710-9B84E17BD3E5}" destId="{3E7A8ACC-D80C-4384-A375-7C0C96708671}" srcOrd="3" destOrd="0" presId="urn:microsoft.com/office/officeart/2005/8/layout/process1"/>
    <dgm:cxn modelId="{FDB4361F-F2D6-4BDB-8BE2-0F2629DEB3D8}" type="presParOf" srcId="{3E7A8ACC-D80C-4384-A375-7C0C96708671}" destId="{A2365AFE-2B94-4AF1-988F-F0BDA2CCE39C}" srcOrd="0" destOrd="0" presId="urn:microsoft.com/office/officeart/2005/8/layout/process1"/>
    <dgm:cxn modelId="{BB505C8B-1B5B-44B3-8231-ADA5F42E536E}" type="presParOf" srcId="{AAEBC318-23E9-49AA-B710-9B84E17BD3E5}" destId="{5EBADCCD-F4D7-4874-B7CB-4C7E07A8295B}" srcOrd="4" destOrd="0" presId="urn:microsoft.com/office/officeart/2005/8/layout/process1"/>
    <dgm:cxn modelId="{1DEAE129-D34E-4E8C-ABD2-E3F7C8AB12B0}" type="presParOf" srcId="{AAEBC318-23E9-49AA-B710-9B84E17BD3E5}" destId="{7C59FBC7-7554-4DD4-9BE0-6DAB30DBE846}" srcOrd="5" destOrd="0" presId="urn:microsoft.com/office/officeart/2005/8/layout/process1"/>
    <dgm:cxn modelId="{358D69BF-CEF8-4D12-AF11-8BB05BB5E75F}" type="presParOf" srcId="{7C59FBC7-7554-4DD4-9BE0-6DAB30DBE846}" destId="{D5D4F40C-A302-44E7-9B6F-38CB7B1DAE36}" srcOrd="0" destOrd="0" presId="urn:microsoft.com/office/officeart/2005/8/layout/process1"/>
    <dgm:cxn modelId="{7ABEE7A0-8468-407D-B0A6-F72A3DADCFD7}" type="presParOf" srcId="{AAEBC318-23E9-49AA-B710-9B84E17BD3E5}" destId="{680EFFF3-F4DF-4DBD-AC26-E0F85DC77736}" srcOrd="6" destOrd="0" presId="urn:microsoft.com/office/officeart/2005/8/layout/process1"/>
    <dgm:cxn modelId="{B8A1BE53-A4D9-4465-B120-421734B4C2D6}" type="presParOf" srcId="{AAEBC318-23E9-49AA-B710-9B84E17BD3E5}" destId="{8996DD5C-54ED-441F-8068-1F757B144B77}" srcOrd="7" destOrd="0" presId="urn:microsoft.com/office/officeart/2005/8/layout/process1"/>
    <dgm:cxn modelId="{74B08DF1-5B85-4EAD-9BFB-84871E084246}" type="presParOf" srcId="{8996DD5C-54ED-441F-8068-1F757B144B77}" destId="{2C926716-5AA4-4DF7-B92C-8DD5A7E289F0}" srcOrd="0" destOrd="0" presId="urn:microsoft.com/office/officeart/2005/8/layout/process1"/>
    <dgm:cxn modelId="{C2CE8883-493E-4315-9B78-4F71C8F01DB6}" type="presParOf" srcId="{AAEBC318-23E9-49AA-B710-9B84E17BD3E5}" destId="{000E456A-FE1F-4235-BE8B-C5CAF788BD8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6F1BB-B130-400B-90D8-618AF5F802C3}">
      <dsp:nvSpPr>
        <dsp:cNvPr id="0" name=""/>
        <dsp:cNvSpPr/>
      </dsp:nvSpPr>
      <dsp:spPr>
        <a:xfrm>
          <a:off x="0" y="7575"/>
          <a:ext cx="9601200" cy="11407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baseline="0" smtClean="0"/>
            <a:t>The above result comes with 64X64 image size. However, the result can’t meet our expectations. (at least 90%</a:t>
          </a:r>
          <a:r>
            <a:rPr lang="zh-TW" sz="2500" kern="1200" baseline="0" smtClean="0"/>
            <a:t>↑</a:t>
          </a:r>
          <a:r>
            <a:rPr lang="en-US" sz="2500" kern="1200" baseline="0" smtClean="0"/>
            <a:t>accuracy.)</a:t>
          </a:r>
          <a:endParaRPr lang="zh-TW" sz="2500" kern="1200"/>
        </a:p>
      </dsp:txBody>
      <dsp:txXfrm>
        <a:off x="55687" y="63262"/>
        <a:ext cx="9489826" cy="1029376"/>
      </dsp:txXfrm>
    </dsp:sp>
    <dsp:sp modelId="{462D0693-85EF-4D16-9501-6040F55B6B31}">
      <dsp:nvSpPr>
        <dsp:cNvPr id="0" name=""/>
        <dsp:cNvSpPr/>
      </dsp:nvSpPr>
      <dsp:spPr>
        <a:xfrm>
          <a:off x="0" y="1220325"/>
          <a:ext cx="9601200" cy="1140750"/>
        </a:xfrm>
        <a:prstGeom prst="roundRect">
          <a:avLst/>
        </a:prstGeom>
        <a:solidFill>
          <a:schemeClr val="accent5">
            <a:hueOff val="4416178"/>
            <a:satOff val="14379"/>
            <a:lumOff val="5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baseline="0" smtClean="0"/>
            <a:t>We</a:t>
          </a:r>
          <a:r>
            <a:rPr lang="zh-TW" sz="2500" kern="1200" baseline="0" smtClean="0"/>
            <a:t> </a:t>
          </a:r>
          <a:r>
            <a:rPr lang="en-US" sz="2500" kern="1200" baseline="0" smtClean="0"/>
            <a:t>use</a:t>
          </a:r>
          <a:r>
            <a:rPr lang="zh-TW" sz="2500" kern="1200" baseline="0" smtClean="0"/>
            <a:t> </a:t>
          </a:r>
          <a:r>
            <a:rPr lang="en-US" sz="2500" kern="1200" baseline="0" smtClean="0"/>
            <a:t>bigger</a:t>
          </a:r>
          <a:r>
            <a:rPr lang="zh-TW" sz="2500" kern="1200" baseline="0" smtClean="0"/>
            <a:t> </a:t>
          </a:r>
          <a:r>
            <a:rPr lang="en-US" sz="2500" kern="1200" baseline="0" smtClean="0"/>
            <a:t>image size</a:t>
          </a:r>
          <a:r>
            <a:rPr lang="zh-TW" sz="2500" kern="1200" baseline="0" smtClean="0"/>
            <a:t> </a:t>
          </a:r>
          <a:r>
            <a:rPr lang="en-US" sz="2500" kern="1200" baseline="0" smtClean="0"/>
            <a:t>256x256</a:t>
          </a:r>
          <a:r>
            <a:rPr lang="zh-TW" sz="2500" kern="1200" baseline="0" smtClean="0"/>
            <a:t> </a:t>
          </a:r>
          <a:r>
            <a:rPr lang="en-US" sz="2500" kern="1200" baseline="0" smtClean="0"/>
            <a:t>as our input image.</a:t>
          </a:r>
          <a:endParaRPr lang="zh-TW" sz="2500" kern="1200"/>
        </a:p>
      </dsp:txBody>
      <dsp:txXfrm>
        <a:off x="55687" y="1276012"/>
        <a:ext cx="9489826" cy="1029376"/>
      </dsp:txXfrm>
    </dsp:sp>
    <dsp:sp modelId="{25284DA6-EAD6-4686-91E7-602C77274E1F}">
      <dsp:nvSpPr>
        <dsp:cNvPr id="0" name=""/>
        <dsp:cNvSpPr/>
      </dsp:nvSpPr>
      <dsp:spPr>
        <a:xfrm>
          <a:off x="0" y="2433075"/>
          <a:ext cx="9601200" cy="1140750"/>
        </a:xfrm>
        <a:prstGeom prst="roundRect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baseline="0" smtClean="0"/>
            <a:t>Try other methods like CNN, Adaboost, etc.</a:t>
          </a:r>
          <a:endParaRPr lang="zh-TW" sz="2500" kern="1200"/>
        </a:p>
      </dsp:txBody>
      <dsp:txXfrm>
        <a:off x="55687" y="2488762"/>
        <a:ext cx="9489826" cy="10293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A0B0B-7D66-4D10-90AB-8E613FACF82B}">
      <dsp:nvSpPr>
        <dsp:cNvPr id="0" name=""/>
        <dsp:cNvSpPr/>
      </dsp:nvSpPr>
      <dsp:spPr>
        <a:xfrm>
          <a:off x="4688" y="1354708"/>
          <a:ext cx="1453306" cy="8719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dirty="0" smtClean="0"/>
            <a:t>Data Collecting</a:t>
          </a:r>
          <a:endParaRPr lang="zh-TW" sz="2000" kern="1200" dirty="0"/>
        </a:p>
      </dsp:txBody>
      <dsp:txXfrm>
        <a:off x="30228" y="1380248"/>
        <a:ext cx="1402226" cy="820903"/>
      </dsp:txXfrm>
    </dsp:sp>
    <dsp:sp modelId="{8F187C3A-B394-4A8B-93E3-E9060128AF65}">
      <dsp:nvSpPr>
        <dsp:cNvPr id="0" name=""/>
        <dsp:cNvSpPr/>
      </dsp:nvSpPr>
      <dsp:spPr>
        <a:xfrm>
          <a:off x="1603325" y="1610489"/>
          <a:ext cx="308101" cy="36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1603325" y="1682573"/>
        <a:ext cx="215671" cy="216252"/>
      </dsp:txXfrm>
    </dsp:sp>
    <dsp:sp modelId="{258C2F92-4A42-4BBC-85E1-CEC0DB8BD063}">
      <dsp:nvSpPr>
        <dsp:cNvPr id="0" name=""/>
        <dsp:cNvSpPr/>
      </dsp:nvSpPr>
      <dsp:spPr>
        <a:xfrm>
          <a:off x="2039317" y="1354708"/>
          <a:ext cx="1453306" cy="871983"/>
        </a:xfrm>
        <a:prstGeom prst="roundRect">
          <a:avLst>
            <a:gd name="adj" fmla="val 10000"/>
          </a:avLst>
        </a:prstGeom>
        <a:solidFill>
          <a:schemeClr val="accent5">
            <a:hueOff val="2208089"/>
            <a:satOff val="7189"/>
            <a:lumOff val="25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dirty="0" smtClean="0"/>
            <a:t>Data Pre-processing</a:t>
          </a:r>
          <a:endParaRPr lang="zh-TW" sz="2000" kern="1200" dirty="0"/>
        </a:p>
      </dsp:txBody>
      <dsp:txXfrm>
        <a:off x="2064857" y="1380248"/>
        <a:ext cx="1402226" cy="820903"/>
      </dsp:txXfrm>
    </dsp:sp>
    <dsp:sp modelId="{3E7A8ACC-D80C-4384-A375-7C0C96708671}">
      <dsp:nvSpPr>
        <dsp:cNvPr id="0" name=""/>
        <dsp:cNvSpPr/>
      </dsp:nvSpPr>
      <dsp:spPr>
        <a:xfrm>
          <a:off x="3637954" y="1610489"/>
          <a:ext cx="308101" cy="36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2944118"/>
            <a:satOff val="9586"/>
            <a:lumOff val="33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3637954" y="1682573"/>
        <a:ext cx="215671" cy="216252"/>
      </dsp:txXfrm>
    </dsp:sp>
    <dsp:sp modelId="{5EBADCCD-F4D7-4874-B7CB-4C7E07A8295B}">
      <dsp:nvSpPr>
        <dsp:cNvPr id="0" name=""/>
        <dsp:cNvSpPr/>
      </dsp:nvSpPr>
      <dsp:spPr>
        <a:xfrm>
          <a:off x="4073946" y="1354708"/>
          <a:ext cx="1453306" cy="871983"/>
        </a:xfrm>
        <a:prstGeom prst="roundRect">
          <a:avLst>
            <a:gd name="adj" fmla="val 10000"/>
          </a:avLst>
        </a:prstGeom>
        <a:solidFill>
          <a:schemeClr val="accent5">
            <a:hueOff val="4416178"/>
            <a:satOff val="14379"/>
            <a:lumOff val="5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smtClean="0"/>
            <a:t>Model Selection</a:t>
          </a:r>
          <a:endParaRPr lang="zh-TW" sz="2000" kern="1200"/>
        </a:p>
      </dsp:txBody>
      <dsp:txXfrm>
        <a:off x="4099486" y="1380248"/>
        <a:ext cx="1402226" cy="820903"/>
      </dsp:txXfrm>
    </dsp:sp>
    <dsp:sp modelId="{7C59FBC7-7554-4DD4-9BE0-6DAB30DBE846}">
      <dsp:nvSpPr>
        <dsp:cNvPr id="0" name=""/>
        <dsp:cNvSpPr/>
      </dsp:nvSpPr>
      <dsp:spPr>
        <a:xfrm>
          <a:off x="5672583" y="1610489"/>
          <a:ext cx="308101" cy="36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5888237"/>
            <a:satOff val="19172"/>
            <a:lumOff val="66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5672583" y="1682573"/>
        <a:ext cx="215671" cy="216252"/>
      </dsp:txXfrm>
    </dsp:sp>
    <dsp:sp modelId="{680EFFF3-F4DF-4DBD-AC26-E0F85DC77736}">
      <dsp:nvSpPr>
        <dsp:cNvPr id="0" name=""/>
        <dsp:cNvSpPr/>
      </dsp:nvSpPr>
      <dsp:spPr>
        <a:xfrm>
          <a:off x="6108575" y="1354708"/>
          <a:ext cx="1453306" cy="871983"/>
        </a:xfrm>
        <a:prstGeom prst="roundRect">
          <a:avLst>
            <a:gd name="adj" fmla="val 10000"/>
          </a:avLst>
        </a:prstGeom>
        <a:solidFill>
          <a:schemeClr val="accent5">
            <a:hueOff val="6624266"/>
            <a:satOff val="21568"/>
            <a:lumOff val="75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smtClean="0"/>
            <a:t>Model Training</a:t>
          </a:r>
          <a:endParaRPr lang="zh-TW" sz="2000" kern="1200"/>
        </a:p>
      </dsp:txBody>
      <dsp:txXfrm>
        <a:off x="6134115" y="1380248"/>
        <a:ext cx="1402226" cy="820903"/>
      </dsp:txXfrm>
    </dsp:sp>
    <dsp:sp modelId="{8996DD5C-54ED-441F-8068-1F757B144B77}">
      <dsp:nvSpPr>
        <dsp:cNvPr id="0" name=""/>
        <dsp:cNvSpPr/>
      </dsp:nvSpPr>
      <dsp:spPr>
        <a:xfrm>
          <a:off x="7707213" y="1610489"/>
          <a:ext cx="308101" cy="3604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7707213" y="1682573"/>
        <a:ext cx="215671" cy="216252"/>
      </dsp:txXfrm>
    </dsp:sp>
    <dsp:sp modelId="{000E456A-FE1F-4235-BE8B-C5CAF788BD8E}">
      <dsp:nvSpPr>
        <dsp:cNvPr id="0" name=""/>
        <dsp:cNvSpPr/>
      </dsp:nvSpPr>
      <dsp:spPr>
        <a:xfrm>
          <a:off x="8143205" y="1354708"/>
          <a:ext cx="1453306" cy="871983"/>
        </a:xfrm>
        <a:prstGeom prst="roundRect">
          <a:avLst>
            <a:gd name="adj" fmla="val 10000"/>
          </a:avLst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smtClean="0"/>
            <a:t>Model Evaluation</a:t>
          </a:r>
          <a:endParaRPr lang="zh-TW" sz="2000" kern="1200"/>
        </a:p>
      </dsp:txBody>
      <dsp:txXfrm>
        <a:off x="8168745" y="1380248"/>
        <a:ext cx="1402226" cy="8209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e96031413/ML_Term_Projec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0AEC2-ECDF-114A-87F8-642CCED56A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石虎與貓的辨識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BF530-96AA-2942-85EE-E0510231E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劉彥維，林怡瑄</a:t>
            </a:r>
          </a:p>
        </p:txBody>
      </p:sp>
    </p:spTree>
    <p:extLst>
      <p:ext uri="{BB962C8B-B14F-4D97-AF65-F5344CB8AC3E}">
        <p14:creationId xmlns:p14="http://schemas.microsoft.com/office/powerpoint/2010/main" val="306610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27D2-B734-934A-BA34-46AC5423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</a:t>
            </a:r>
            <a:r>
              <a:rPr kumimoji="1" lang="zh-TW" altLang="en-US" dirty="0"/>
              <a:t> </a:t>
            </a:r>
            <a:r>
              <a:rPr kumimoji="1" lang="en-US" altLang="zh-TW" dirty="0"/>
              <a:t>in</a:t>
            </a:r>
            <a:r>
              <a:rPr kumimoji="1" lang="zh-TW" altLang="en-US" dirty="0"/>
              <a:t> </a:t>
            </a:r>
            <a:r>
              <a:rPr kumimoji="1" lang="en-US" altLang="zh-TW" dirty="0"/>
              <a:t>256x256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FA5FB6A-FF90-354E-880D-514459F43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850" y="2451100"/>
            <a:ext cx="7632700" cy="3251200"/>
          </a:xfrm>
        </p:spPr>
      </p:pic>
    </p:spTree>
    <p:extLst>
      <p:ext uri="{BB962C8B-B14F-4D97-AF65-F5344CB8AC3E}">
        <p14:creationId xmlns:p14="http://schemas.microsoft.com/office/powerpoint/2010/main" val="179327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12DE1-EFAB-3A4C-820F-477D7EC3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 smtClean="0"/>
              <a:t>Improvement with CNN / CNN+SVM / </a:t>
            </a:r>
            <a:r>
              <a:rPr kumimoji="1" lang="en-US" altLang="zh-TW" sz="4000" dirty="0" err="1" smtClean="0"/>
              <a:t>CNN+XGBoost</a:t>
            </a:r>
            <a:r>
              <a:rPr kumimoji="1" lang="en-US" altLang="zh-TW" sz="4000" dirty="0" smtClean="0"/>
              <a:t> </a:t>
            </a:r>
            <a:endParaRPr kumimoji="1"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7D8D6-A0E1-2F42-8314-15AEEE813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Use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CNN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as </a:t>
            </a:r>
            <a:r>
              <a:rPr kumimoji="1" lang="en-US" altLang="zh-TW" dirty="0" smtClean="0"/>
              <a:t>feature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extractor and then applying the feature to SVM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XGBoost</a:t>
            </a:r>
            <a:endParaRPr kumimoji="1"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03D95E2-6D55-0F48-90D3-440AEDD83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897997"/>
              </p:ext>
            </p:extLst>
          </p:nvPr>
        </p:nvGraphicFramePr>
        <p:xfrm>
          <a:off x="1824182" y="352044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48294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19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374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CNN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74.71%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53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CNN+SVM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77.58%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206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CNN+XGBoost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78.61%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652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96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697799-6B12-BE49-BD1F-AE5B0D3C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Original size -&gt; 256x256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53F77B-C25D-494D-9A29-BAB1DB310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This time, we load the </a:t>
            </a:r>
            <a:r>
              <a:rPr kumimoji="1" lang="en-US" altLang="zh-TW" dirty="0" smtClean="0"/>
              <a:t>dataset without resizing in advanced.</a:t>
            </a:r>
          </a:p>
          <a:p>
            <a:r>
              <a:rPr kumimoji="1" lang="en-US" altLang="zh-TW" dirty="0" smtClean="0"/>
              <a:t>After loading the dataset, we resize </a:t>
            </a:r>
            <a:r>
              <a:rPr kumimoji="1" lang="en-US" altLang="zh-TW" dirty="0" smtClean="0"/>
              <a:t>the original size to </a:t>
            </a:r>
            <a:r>
              <a:rPr kumimoji="1" lang="en-US" altLang="zh-TW" dirty="0" smtClean="0"/>
              <a:t>256x256 with </a:t>
            </a:r>
            <a:r>
              <a:rPr kumimoji="1" lang="en-US" altLang="zh-TW" dirty="0" err="1" smtClean="0"/>
              <a:t>OpenCV</a:t>
            </a:r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84359BC-47F0-E744-BD5F-24FDE8C95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23747"/>
              </p:ext>
            </p:extLst>
          </p:nvPr>
        </p:nvGraphicFramePr>
        <p:xfrm>
          <a:off x="1690254" y="3335020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048129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3373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88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CNN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71.84%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46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CNN+SVM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70.11%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7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CNN+XGBoost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75.86%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426528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542738" y="5405735"/>
            <a:ext cx="10054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Note:</a:t>
            </a:r>
          </a:p>
          <a:p>
            <a:r>
              <a:rPr lang="en-US" altLang="zh-TW" dirty="0" smtClean="0"/>
              <a:t>In </a:t>
            </a:r>
            <a:r>
              <a:rPr lang="en-US" altLang="zh-TW" dirty="0"/>
              <a:t>previous experiments, </a:t>
            </a:r>
            <a:r>
              <a:rPr lang="en-US" altLang="zh-TW" dirty="0" smtClean="0"/>
              <a:t>we firstly resize all the images to </a:t>
            </a:r>
            <a:r>
              <a:rPr lang="en-US" altLang="zh-TW" dirty="0"/>
              <a:t>the specific </a:t>
            </a:r>
            <a:r>
              <a:rPr lang="en-US" altLang="zh-TW" dirty="0" smtClean="0"/>
              <a:t>size(64x64 or 256x256) and then start our pipeline.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056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0AEC2-ECDF-114A-87F8-642CCED56A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Pre-trained </a:t>
            </a:r>
            <a:br>
              <a:rPr kumimoji="1" lang="en-US" altLang="zh-TW" dirty="0" smtClean="0"/>
            </a:br>
            <a:r>
              <a:rPr kumimoji="1" lang="en-US" altLang="zh-TW" dirty="0" smtClean="0"/>
              <a:t>CNN Model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BF530-96AA-2942-85EE-E0510231E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359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4933B8-A52B-8448-A788-18A5CC8C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Resnet50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2C16209-7A9D-B241-99EA-5224F567A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914" y="1508484"/>
            <a:ext cx="9390186" cy="51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C7638-1586-9B4E-8E5D-A8E48608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VGG16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6B4C98A-298F-FE49-95D5-9A972DC2A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227" y="1570892"/>
            <a:ext cx="9403946" cy="52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0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97015-5316-E24D-9949-ABC1CD2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InceptionResNetV2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92F108F-3015-4C47-AAD2-696B6E459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904" y="1345223"/>
            <a:ext cx="8688592" cy="54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5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C4F84-E0AF-ED43-B02D-92CEA2AD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DenseNet201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606CD11-DF3F-0B4E-A7F6-AE4B30B3B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842"/>
          <a:stretch/>
        </p:blipFill>
        <p:spPr>
          <a:xfrm>
            <a:off x="2350770" y="4592394"/>
            <a:ext cx="8157600" cy="21924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70" y="1411384"/>
            <a:ext cx="8157600" cy="318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Training with a NVIDIA TESLA V100 GPU from </a:t>
            </a:r>
            <a:r>
              <a:rPr lang="en-US" altLang="zh-TW" dirty="0" err="1" smtClean="0"/>
              <a:t>aiForge</a:t>
            </a:r>
            <a:endParaRPr lang="en-US" altLang="zh-TW" dirty="0" smtClean="0"/>
          </a:p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Keras</a:t>
            </a:r>
            <a:r>
              <a:rPr lang="en-US" altLang="zh-TW" dirty="0" smtClean="0"/>
              <a:t> as our Deep Learning framework</a:t>
            </a:r>
          </a:p>
          <a:p>
            <a:r>
              <a:rPr lang="en-US" altLang="zh-TW" dirty="0" smtClean="0"/>
              <a:t>EPOCHs = 50</a:t>
            </a:r>
          </a:p>
          <a:p>
            <a:r>
              <a:rPr lang="en-US" altLang="zh-TW" dirty="0" smtClean="0"/>
              <a:t>BATCH SIZE = 32</a:t>
            </a:r>
          </a:p>
          <a:p>
            <a:r>
              <a:rPr lang="en-US" altLang="zh-TW" dirty="0" smtClean="0"/>
              <a:t>Image size = 256 x 256</a:t>
            </a:r>
          </a:p>
          <a:p>
            <a:r>
              <a:rPr lang="en-US" altLang="zh-TW" dirty="0" smtClean="0"/>
              <a:t>Learning rate </a:t>
            </a:r>
            <a:r>
              <a:rPr lang="en-US" altLang="zh-TW" dirty="0"/>
              <a:t>= 0.0001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4463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1D25B-F5AC-404E-A323-86014121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 on </a:t>
            </a:r>
            <a:r>
              <a:rPr kumimoji="1" lang="en-US" altLang="zh-TW" dirty="0" smtClean="0"/>
              <a:t>Pre-trained CNN </a:t>
            </a:r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1DECD63-95DE-0342-95F2-F7D53B5773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284536"/>
              </p:ext>
            </p:extLst>
          </p:nvPr>
        </p:nvGraphicFramePr>
        <p:xfrm>
          <a:off x="1371600" y="2286000"/>
          <a:ext cx="96012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63515434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893016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70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Resnet50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91.36</a:t>
                      </a:r>
                      <a:r>
                        <a:rPr lang="en-US" altLang="zh-TW" dirty="0" smtClean="0"/>
                        <a:t>%                    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25,636,712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26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VGG16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92.08</a:t>
                      </a:r>
                      <a:r>
                        <a:rPr lang="en-US" altLang="zh-TW" dirty="0" smtClean="0"/>
                        <a:t>%                    138,357,544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55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InceptionRexNetV2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94.96</a:t>
                      </a:r>
                      <a:r>
                        <a:rPr lang="en-US" altLang="zh-TW" dirty="0" smtClean="0"/>
                        <a:t>%                    55,873,736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163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DenseNet201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96.4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%                     20,242,984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314040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005420"/>
              </p:ext>
            </p:extLst>
          </p:nvPr>
        </p:nvGraphicFramePr>
        <p:xfrm>
          <a:off x="8238391" y="2286001"/>
          <a:ext cx="2734409" cy="1854200"/>
        </p:xfrm>
        <a:graphic>
          <a:graphicData uri="http://schemas.openxmlformats.org/drawingml/2006/table">
            <a:tbl>
              <a:tblPr/>
              <a:tblGrid>
                <a:gridCol w="2734409">
                  <a:extLst>
                    <a:ext uri="{9D8B030D-6E8A-4147-A177-3AD203B41FA5}">
                      <a16:colId xmlns:a16="http://schemas.microsoft.com/office/drawing/2014/main" val="2031317447"/>
                    </a:ext>
                  </a:extLst>
                </a:gridCol>
              </a:tblGrid>
              <a:tr h="18542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Parameters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940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2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CC860FD-3603-9342-81DA-5DCF9E00B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84" y="617557"/>
            <a:ext cx="7265633" cy="5622887"/>
          </a:xfrm>
        </p:spPr>
      </p:pic>
    </p:spTree>
    <p:extLst>
      <p:ext uri="{BB962C8B-B14F-4D97-AF65-F5344CB8AC3E}">
        <p14:creationId xmlns:p14="http://schemas.microsoft.com/office/powerpoint/2010/main" val="2086462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64" y="0"/>
            <a:ext cx="6656764" cy="6688016"/>
          </a:xfrm>
        </p:spPr>
      </p:pic>
      <p:sp>
        <p:nvSpPr>
          <p:cNvPr id="5" name="文字方塊 4"/>
          <p:cNvSpPr txBox="1"/>
          <p:nvPr/>
        </p:nvSpPr>
        <p:spPr>
          <a:xfrm>
            <a:off x="8651631" y="1160585"/>
            <a:ext cx="3050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0</a:t>
            </a:r>
            <a:r>
              <a:rPr lang="zh-TW" altLang="en-US" dirty="0" smtClean="0"/>
              <a:t>：石虎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LeopardCat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：貓</a:t>
            </a:r>
            <a:r>
              <a:rPr lang="en-US" altLang="zh-TW" dirty="0" smtClean="0"/>
              <a:t>(cat)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877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Source Code on GitHub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github.com/e96031413/ML_Term_Project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114" y="2871421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1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47016-D89D-1646-BF94-D5039055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FFB8EB-CFD9-DF47-9FCE-73FDB94B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TW" dirty="0"/>
              <a:t>[https://</a:t>
            </a:r>
            <a:r>
              <a:rPr kumimoji="1" lang="en-US" altLang="zh-TW" dirty="0" err="1"/>
              <a:t>buzzorange.com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techorange</a:t>
            </a:r>
            <a:r>
              <a:rPr kumimoji="1" lang="en-US" altLang="zh-TW" dirty="0"/>
              <a:t>/2019/09/03/leopard-cat-</a:t>
            </a:r>
            <a:r>
              <a:rPr kumimoji="1" lang="en-US" altLang="zh-TW" dirty="0" err="1"/>
              <a:t>ai</a:t>
            </a:r>
            <a:r>
              <a:rPr kumimoji="1" lang="en-US" altLang="zh-TW" dirty="0"/>
              <a:t>-conservation/]</a:t>
            </a:r>
          </a:p>
          <a:p>
            <a:r>
              <a:rPr kumimoji="1" lang="en-US" altLang="zh-TW" dirty="0"/>
              <a:t>[https://</a:t>
            </a:r>
            <a:r>
              <a:rPr kumimoji="1" lang="en-US" altLang="zh-TW" dirty="0" err="1"/>
              <a:t>ourisland.pts.org.tw</a:t>
            </a:r>
            <a:r>
              <a:rPr kumimoji="1" lang="en-US" altLang="zh-TW" dirty="0"/>
              <a:t>/content/%E5%8A%A9%E8%99%8E%E6%AD%B8%E5%B1%B1?fbclid=IwAR1mrYoZxmVLA325KwWXrrlsxBLLToH7yJxBg-eZwgynxFxyeLRKmAOqWA0]</a:t>
            </a:r>
          </a:p>
          <a:p>
            <a:r>
              <a:rPr kumimoji="1" lang="en-US" altLang="zh-TW" dirty="0"/>
              <a:t>[https://petsmao.nownews.com/20200820-114627]</a:t>
            </a:r>
          </a:p>
          <a:p>
            <a:r>
              <a:rPr kumimoji="1" lang="en-US" altLang="zh-TW" dirty="0"/>
              <a:t>[https://github.com/whimian/SVM-Image-Classification]</a:t>
            </a:r>
          </a:p>
          <a:p>
            <a:r>
              <a:rPr kumimoji="1" lang="en-US" altLang="zh-TW" dirty="0"/>
              <a:t>[https://www.kaggle.com/pandaqc/mlp-with-sickitlearn]</a:t>
            </a:r>
          </a:p>
          <a:p>
            <a:r>
              <a:rPr kumimoji="1" lang="en-US" altLang="zh-TW" dirty="0"/>
              <a:t>[https://towardsdatascience.com/how-voting-classifiers-work-f1c8e41d30ff]</a:t>
            </a:r>
          </a:p>
          <a:p>
            <a:r>
              <a:rPr kumimoji="1" lang="en-US" altLang="zh-TW" dirty="0"/>
              <a:t>[https://</a:t>
            </a:r>
            <a:r>
              <a:rPr kumimoji="1" lang="en-US" altLang="zh-TW" dirty="0" err="1"/>
              <a:t>www.kaggle.com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matrixb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cnn-svm-xgboost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data?select</a:t>
            </a:r>
            <a:r>
              <a:rPr kumimoji="1" lang="en-US" altLang="zh-TW" dirty="0"/>
              <a:t>=train]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32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4853B55-57E3-B746-88C7-EDAEBBB7D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00" y="632571"/>
            <a:ext cx="7200000" cy="5592859"/>
          </a:xfrm>
        </p:spPr>
      </p:pic>
    </p:spTree>
    <p:extLst>
      <p:ext uri="{BB962C8B-B14F-4D97-AF65-F5344CB8AC3E}">
        <p14:creationId xmlns:p14="http://schemas.microsoft.com/office/powerpoint/2010/main" val="39117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87E86-DCE5-474B-B364-2FD543F0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Results</a:t>
            </a:r>
            <a:r>
              <a:rPr kumimoji="1" lang="zh-TW" altLang="en-US" dirty="0"/>
              <a:t> </a:t>
            </a:r>
            <a:r>
              <a:rPr kumimoji="1" lang="en-US" altLang="zh-TW" dirty="0"/>
              <a:t>in</a:t>
            </a:r>
            <a:r>
              <a:rPr kumimoji="1" lang="zh-TW" altLang="en-US" dirty="0"/>
              <a:t> </a:t>
            </a:r>
            <a:r>
              <a:rPr kumimoji="1" lang="en-US" altLang="zh-TW" dirty="0"/>
              <a:t>Midterm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Proposal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5A44E0-E612-E54E-A49B-37E390595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C5B1D24-27C5-1047-B607-75257FCAB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250832"/>
              </p:ext>
            </p:extLst>
          </p:nvPr>
        </p:nvGraphicFramePr>
        <p:xfrm>
          <a:off x="1657927" y="2171700"/>
          <a:ext cx="8128000" cy="3104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910073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99099085"/>
                    </a:ext>
                  </a:extLst>
                </a:gridCol>
              </a:tblGrid>
              <a:tr h="508615">
                <a:tc>
                  <a:txBody>
                    <a:bodyPr/>
                    <a:lstStyle/>
                    <a:p>
                      <a:r>
                        <a:rPr lang="en-US" altLang="zh-TW" dirty="0"/>
                        <a:t>Training</a:t>
                      </a:r>
                      <a:r>
                        <a:rPr lang="zh-TW" altLang="en-US" dirty="0"/>
                        <a:t> Ｍ</a:t>
                      </a:r>
                      <a:r>
                        <a:rPr lang="en-US" altLang="zh-TW" dirty="0" err="1"/>
                        <a:t>ethod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Accuracy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65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SVM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0.635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5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SVM (with </a:t>
                      </a:r>
                      <a:r>
                        <a:rPr lang="en-US" altLang="zh-TW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Search)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0.638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589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MLP (with </a:t>
                      </a:r>
                      <a:r>
                        <a:rPr lang="en-US" altLang="zh-TW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Search)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62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KNN (with </a:t>
                      </a:r>
                      <a:r>
                        <a:rPr lang="en-US" altLang="zh-TW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  <a:r>
                        <a:rPr lang="en-US" altLang="zh-TW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Search)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0.655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301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Logistic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Regression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0.585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6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dirty="0"/>
                        <a:t>Random Forest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0.652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0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TW" dirty="0"/>
                        <a:t>Voting Classifier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0.632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364237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30F0280-4D1A-5D48-B78A-3FF1D80BC746}"/>
              </a:ext>
            </a:extLst>
          </p:cNvPr>
          <p:cNvSpPr txBox="1"/>
          <p:nvPr/>
        </p:nvSpPr>
        <p:spPr>
          <a:xfrm>
            <a:off x="1657927" y="5356935"/>
            <a:ext cx="937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The Voting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Classifier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was combined with</a:t>
            </a:r>
            <a:r>
              <a:rPr kumimoji="1" lang="zh-TW" altLang="en-US" dirty="0" smtClean="0"/>
              <a:t> </a:t>
            </a:r>
            <a:r>
              <a:rPr kumimoji="1" lang="en-US" altLang="zh-TW" dirty="0">
                <a:latin typeface="+mn-ea"/>
              </a:rPr>
              <a:t>Logistic</a:t>
            </a:r>
            <a:r>
              <a:rPr kumimoji="1" lang="zh-TW" altLang="en-US" dirty="0">
                <a:latin typeface="+mn-ea"/>
              </a:rPr>
              <a:t> </a:t>
            </a:r>
            <a:r>
              <a:rPr kumimoji="1" lang="en-US" altLang="zh-TW" dirty="0">
                <a:latin typeface="+mn-ea"/>
              </a:rPr>
              <a:t>Regression, Random Forest, KNN,SVM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212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C21B3-7CAF-744B-B2C7-317A1A688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84564"/>
          </a:xfrm>
        </p:spPr>
        <p:txBody>
          <a:bodyPr/>
          <a:lstStyle/>
          <a:p>
            <a:r>
              <a:rPr kumimoji="1" lang="en-US" altLang="zh-TW" dirty="0" smtClean="0"/>
              <a:t>Solution</a:t>
            </a:r>
            <a:endParaRPr kumimoji="1"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770722"/>
              </p:ext>
            </p:extLst>
          </p:nvPr>
        </p:nvGraphicFramePr>
        <p:xfrm>
          <a:off x="1371600" y="2147455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Pipeline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67023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80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Pre-processing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images collected from </a:t>
            </a:r>
            <a:r>
              <a:rPr lang="en-US" altLang="zh-TW" dirty="0" smtClean="0"/>
              <a:t>Flickr by web scraping technique.</a:t>
            </a:r>
          </a:p>
          <a:p>
            <a:r>
              <a:rPr lang="en-US" altLang="zh-TW" dirty="0" smtClean="0"/>
              <a:t>We deleted some unrelated images manually.</a:t>
            </a:r>
          </a:p>
          <a:p>
            <a:r>
              <a:rPr lang="en-US" altLang="zh-TW" dirty="0" smtClean="0"/>
              <a:t>Use </a:t>
            </a:r>
            <a:r>
              <a:rPr lang="en-US" altLang="zh-TW" dirty="0" err="1" smtClean="0"/>
              <a:t>Caesium</a:t>
            </a:r>
            <a:r>
              <a:rPr lang="en-US" altLang="zh-TW" dirty="0" smtClean="0"/>
              <a:t> to resize the images</a:t>
            </a:r>
          </a:p>
          <a:p>
            <a:r>
              <a:rPr lang="en-US" altLang="zh-TW" dirty="0"/>
              <a:t>Use </a:t>
            </a:r>
            <a:r>
              <a:rPr lang="en-US" altLang="zh-TW" dirty="0" err="1" smtClean="0"/>
              <a:t>AntRenamer</a:t>
            </a:r>
            <a:r>
              <a:rPr lang="en-US" altLang="zh-TW" dirty="0" smtClean="0"/>
              <a:t> to rename the image’s name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95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Final Dataset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250831" y="2675079"/>
            <a:ext cx="9117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431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images in </a:t>
            </a:r>
            <a:r>
              <a:rPr lang="zh-TW" altLang="en-US" sz="2400" dirty="0" smtClean="0"/>
              <a:t>石虎</a:t>
            </a:r>
            <a:r>
              <a:rPr lang="en-US" altLang="zh-TW" sz="2400" dirty="0"/>
              <a:t>(</a:t>
            </a:r>
            <a:r>
              <a:rPr lang="en-US" altLang="zh-TW" sz="2400" dirty="0" err="1"/>
              <a:t>LeopardCat</a:t>
            </a:r>
            <a:r>
              <a:rPr lang="en-US" altLang="zh-TW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431</a:t>
            </a:r>
            <a:r>
              <a:rPr lang="zh-TW" altLang="en-US" sz="2400" dirty="0"/>
              <a:t> </a:t>
            </a:r>
            <a:r>
              <a:rPr lang="en-US" altLang="zh-TW" sz="2400" dirty="0"/>
              <a:t>images </a:t>
            </a:r>
            <a:r>
              <a:rPr lang="en-US" altLang="zh-TW" sz="2400" dirty="0" smtClean="0"/>
              <a:t>in </a:t>
            </a:r>
            <a:r>
              <a:rPr lang="zh-TW" altLang="en-US" sz="2400" dirty="0" smtClean="0"/>
              <a:t>貓</a:t>
            </a:r>
            <a:r>
              <a:rPr lang="en-US" altLang="zh-TW" sz="2400" dirty="0" smtClean="0"/>
              <a:t>(</a:t>
            </a:r>
            <a:r>
              <a:rPr lang="en-US" altLang="zh-TW" sz="2400" dirty="0"/>
              <a:t>cat</a:t>
            </a:r>
            <a:r>
              <a:rPr lang="en-US" altLang="zh-TW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We use 80:20 split for training set and validation set </a:t>
            </a:r>
          </a:p>
        </p:txBody>
      </p:sp>
    </p:spTree>
    <p:extLst>
      <p:ext uri="{BB962C8B-B14F-4D97-AF65-F5344CB8AC3E}">
        <p14:creationId xmlns:p14="http://schemas.microsoft.com/office/powerpoint/2010/main" val="136750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0AEC2-ECDF-114A-87F8-642CCED56A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Results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BF530-96AA-2942-85EE-E0510231E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2243238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13401</TotalTime>
  <Words>404</Words>
  <Application>Microsoft Office PowerPoint</Application>
  <PresentationFormat>寬螢幕</PresentationFormat>
  <Paragraphs>106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Franklin Gothic Book</vt:lpstr>
      <vt:lpstr>微軟正黑體</vt:lpstr>
      <vt:lpstr>Arial</vt:lpstr>
      <vt:lpstr>裁剪</vt:lpstr>
      <vt:lpstr>石虎與貓的辨識</vt:lpstr>
      <vt:lpstr>PowerPoint 簡報</vt:lpstr>
      <vt:lpstr>PowerPoint 簡報</vt:lpstr>
      <vt:lpstr>Results in Midterm Proposal</vt:lpstr>
      <vt:lpstr>Solution</vt:lpstr>
      <vt:lpstr>Pipeline</vt:lpstr>
      <vt:lpstr>Data Pre-processing</vt:lpstr>
      <vt:lpstr>Final Dataset</vt:lpstr>
      <vt:lpstr>Results</vt:lpstr>
      <vt:lpstr>Result in 256x256</vt:lpstr>
      <vt:lpstr>Improvement with CNN / CNN+SVM / CNN+XGBoost </vt:lpstr>
      <vt:lpstr>Original size -&gt; 256x256</vt:lpstr>
      <vt:lpstr>Pre-trained  CNN Model</vt:lpstr>
      <vt:lpstr>Resnet50</vt:lpstr>
      <vt:lpstr>VGG16</vt:lpstr>
      <vt:lpstr>InceptionResNetV2</vt:lpstr>
      <vt:lpstr>DenseNet201</vt:lpstr>
      <vt:lpstr>Experiment Setting</vt:lpstr>
      <vt:lpstr>Results on Pre-trained CNN Model</vt:lpstr>
      <vt:lpstr>PowerPoint 簡報</vt:lpstr>
      <vt:lpstr>Source Code on GitHub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石虎與貓的辨識</dc:title>
  <dc:creator>Microsoft Office User</dc:creator>
  <cp:lastModifiedBy>e96031413</cp:lastModifiedBy>
  <cp:revision>120</cp:revision>
  <dcterms:created xsi:type="dcterms:W3CDTF">2020-11-10T14:12:02Z</dcterms:created>
  <dcterms:modified xsi:type="dcterms:W3CDTF">2021-01-01T10:02:39Z</dcterms:modified>
</cp:coreProperties>
</file>